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315" r:id="rId1"/>
  </p:sldMasterIdLst>
  <p:notesMasterIdLst>
    <p:notesMasterId r:id="rId12"/>
  </p:notesMasterIdLst>
  <p:sldIdLst>
    <p:sldId id="26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GP創英ﾌﾟﾚｾﾞﾝｽEB" panose="02020800000000000000" pitchFamily="18" charset="-128"/>
      <p:regular r:id="rId13"/>
    </p:embeddedFont>
    <p:embeddedFont>
      <p:font typeface="HGS創英角ｺﾞｼｯｸUB" panose="020B0900000000000000" pitchFamily="50" charset="-128"/>
      <p:regular r:id="rId14"/>
    </p:embeddedFont>
    <p:embeddedFont>
      <p:font typeface="Cooper Black" panose="0208090404030B020404" pitchFamily="18" charset="0"/>
      <p:regular r:id="rId15"/>
    </p:embeddedFont>
    <p:embeddedFont>
      <p:font typeface="HGP創英角ｺﾞｼｯｸUB" panose="020B0900000000000000" pitchFamily="50" charset="-128"/>
      <p:regular r:id="rId16"/>
    </p:embeddedFont>
    <p:embeddedFont>
      <p:font typeface="HGP明朝E" panose="02020900000000000000" pitchFamily="18" charset="-128"/>
      <p:regular r:id="rId17"/>
    </p:embeddedFont>
    <p:embeddedFont>
      <p:font typeface="HGS明朝E" panose="02020900000000000000" pitchFamily="18" charset="-128"/>
      <p:regular r:id="rId18"/>
    </p:embeddedFont>
    <p:embeddedFont>
      <p:font typeface="HG丸ｺﾞｼｯｸM-PRO" panose="020F0600000000000000" pitchFamily="50" charset="-128"/>
      <p:regular r:id="rId19"/>
    </p:embeddedFont>
    <p:embeddedFont>
      <p:font typeface="Open Sans" pitchFamily="2" charset="0"/>
      <p:regular r:id="rId20"/>
      <p:bold r:id="rId21"/>
      <p:italic r:id="rId22"/>
      <p:boldItalic r:id="rId23"/>
    </p:embeddedFont>
    <p:embeddedFont>
      <p:font typeface="Rockwell" panose="02060603020205020403" pitchFamily="18" charset="0"/>
      <p:regular r:id="rId24"/>
      <p:bold r:id="rId25"/>
      <p:italic r:id="rId26"/>
      <p:boldItalic r:id="rId27"/>
    </p:embeddedFont>
    <p:embeddedFont>
      <p:font typeface="游ゴシック" panose="020B0400000000000000" pitchFamily="50" charset="-128"/>
      <p:regular r:id="rId28"/>
      <p:bold r:id="rId29"/>
    </p:embeddedFont>
    <p:embeddedFont>
      <p:font typeface="游ゴシック Light" panose="020B0300000000000000" pitchFamily="50" charset="-128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C42"/>
    <a:srgbClr val="EFF0F6"/>
    <a:srgbClr val="333F70"/>
    <a:srgbClr val="D6F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61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14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9308" y="962758"/>
            <a:ext cx="10364488" cy="3504856"/>
          </a:xfrm>
        </p:spPr>
        <p:txBody>
          <a:bodyPr bIns="0" anchor="b">
            <a:normAutofit/>
          </a:bodyPr>
          <a:lstStyle>
            <a:lvl1pPr algn="ctr">
              <a:defRPr sz="79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09" y="4468890"/>
            <a:ext cx="10364486" cy="1173145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ADEA-7D11-40BB-A2BA-723E97990E31}" type="datetimeFigureOut">
              <a:rPr kumimoji="1" lang="ja-JP" altLang="en-US" smtClean="0"/>
              <a:t>2025/11/26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1895" y="395169"/>
            <a:ext cx="6752129" cy="37104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2201" y="958767"/>
            <a:ext cx="973223" cy="604294"/>
          </a:xfrm>
        </p:spPr>
        <p:txBody>
          <a:bodyPr/>
          <a:lstStyle/>
          <a:p>
            <a:fld id="{2844C780-9DDC-420E-94D2-B06BECD12B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24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29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5246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022385" cy="559186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002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09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5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9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184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503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752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54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301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08" y="2107357"/>
            <a:ext cx="10371785" cy="2362808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308" y="4470165"/>
            <a:ext cx="10371785" cy="1312784"/>
          </a:xfrm>
        </p:spPr>
        <p:txBody>
          <a:bodyPr tIns="91440">
            <a:normAutofit/>
          </a:bodyPr>
          <a:lstStyle>
            <a:lvl1pPr marL="0" indent="0" algn="ct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06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152292" cy="127116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386385" cy="41383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4968" y="2420812"/>
            <a:ext cx="5386385" cy="41298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63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154724" cy="126758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386553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386553" cy="317334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7230" y="2427604"/>
            <a:ext cx="5386553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7230" y="3385790"/>
            <a:ext cx="5386553" cy="31648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383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200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350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7"/>
            <a:ext cx="3554360" cy="2887822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6389" y="958769"/>
            <a:ext cx="7214964" cy="559059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554360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637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5"/>
            <a:ext cx="6638794" cy="2306759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840" dirty="0"/>
            </a:lvl1pPr>
          </a:lstStyle>
          <a:p>
            <a:pPr lvl="0" algn="ctr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671520"/>
            <a:ext cx="6629285" cy="2508161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059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149458" cy="125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149458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0495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6752129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346749"/>
            <a:ext cx="14630400" cy="300718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7355206"/>
            <a:ext cx="14630400" cy="8915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7365770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79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  <p:sldLayoutId id="2147484328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kumimoji="1" sz="384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svg"/><Relationship Id="rId5" Type="http://schemas.openxmlformats.org/officeDocument/2006/relationships/image" Target="../media/image26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EAD2FB5B-1DF7-4802-85E5-CF6C33B6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294"/>
            <a:ext cx="14630400" cy="835818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BBE08D-ABBF-4E89-B490-132D5FDC294B}"/>
              </a:ext>
            </a:extLst>
          </p:cNvPr>
          <p:cNvSpPr txBox="1"/>
          <p:nvPr/>
        </p:nvSpPr>
        <p:spPr>
          <a:xfrm>
            <a:off x="8251161" y="3172194"/>
            <a:ext cx="6919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>
                <a:ln>
                  <a:solidFill>
                    <a:schemeClr val="bg1"/>
                  </a:solidFill>
                </a:ln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他者撮影限定</a:t>
            </a:r>
            <a:r>
              <a:rPr lang="en-US" altLang="ja-JP" sz="4800" b="1">
                <a:ln>
                  <a:solidFill>
                    <a:schemeClr val="bg1"/>
                  </a:solidFill>
                </a:ln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SNS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44FD337-F685-4968-B390-E0A0C05E8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00" y="1963537"/>
            <a:ext cx="4374776" cy="4374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CA238-566F-4804-9886-02E89083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67" y="1174993"/>
            <a:ext cx="7230877" cy="7230877"/>
          </a:xfrm>
          <a:prstGeom prst="rect">
            <a:avLst/>
          </a:prstGeom>
          <a:effectLst>
            <a:glow rad="1651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9801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3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RelaShare：新たな繋がりを創造する</a:t>
            </a:r>
            <a:endParaRPr lang="en-US" sz="35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074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RelaShareは、単なる写真共有アプリではない。それは、人々が互いにもっと深く繋がり、飾らない自分を安心して表現できる場所。SNSの未来を、より人間らしく、より意味のあるものへと変革する。</a:t>
            </a:r>
            <a:endParaRPr lang="en-US" sz="17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5137" y="853440"/>
            <a:ext cx="6314454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355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　　</a:t>
            </a:r>
            <a:r>
              <a:rPr lang="en-US" sz="355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とは？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コンセプトと特徴</a:t>
            </a:r>
            <a:endParaRPr lang="en-US" sz="355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41438" y="2327553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75872" y="25619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3038" y="274903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75872" y="3469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自撮り投稿の禁止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75872" y="3959662"/>
            <a:ext cx="3422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HGP明朝E" panose="02020900000000000000" pitchFamily="18" charset="-128"/>
                <a:ea typeface="HGP明朝E" panose="02020900000000000000" pitchFamily="18" charset="-128"/>
                <a:cs typeface="Open Sans" pitchFamily="34" charset="-120"/>
              </a:rPr>
              <a:t>他者が撮影した写真のみ投稿可能</a:t>
            </a:r>
            <a:endParaRPr lang="en-US" sz="175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632996" y="2327553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867430" y="25619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4596" y="274903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867430" y="3469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他者撮影に特化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867430" y="395966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HGP明朝E" panose="02020900000000000000" pitchFamily="18" charset="-128"/>
                <a:ea typeface="HGP明朝E" panose="02020900000000000000" pitchFamily="18" charset="-128"/>
                <a:cs typeface="Open Sans" pitchFamily="34" charset="-120"/>
              </a:rPr>
              <a:t>友人や家族が撮った写真で交流</a:t>
            </a:r>
            <a:endParaRPr lang="en-US" sz="175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741438" y="5173682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975872" y="53811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3038" y="5568196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75872" y="6288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1日3枚の投</a:t>
            </a:r>
            <a:r>
              <a:rPr lang="en-US" sz="3200" b="1" dirty="0">
                <a:ln>
                  <a:solidFill>
                    <a:srgbClr val="D6F5EE"/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稿</a:t>
            </a: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制限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975872" y="677882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S明朝E" panose="02020900000000000000" pitchFamily="18" charset="-128"/>
                <a:ea typeface="HGS明朝E" panose="02020900000000000000" pitchFamily="18" charset="-128"/>
                <a:cs typeface="Open Sans" pitchFamily="34" charset="-120"/>
              </a:rPr>
              <a:t>質の高い投稿と「映え疲れ</a:t>
            </a:r>
            <a:r>
              <a:rPr lang="en-US" sz="1750">
                <a:solidFill>
                  <a:srgbClr val="333F70"/>
                </a:solidFill>
                <a:latin typeface="HGS明朝E" panose="02020900000000000000" pitchFamily="18" charset="-128"/>
                <a:ea typeface="HGS明朝E" panose="02020900000000000000" pitchFamily="18" charset="-128"/>
                <a:cs typeface="Open Sans" pitchFamily="34" charset="-120"/>
              </a:rPr>
              <a:t>」の軽減</a:t>
            </a:r>
            <a:endParaRPr lang="en-US" sz="175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1" name="AutoShape 2" descr="スマートフォン・スマホのイラスト｜商用可・フリーイラスト素材｜ソコスト">
            <a:extLst>
              <a:ext uri="{FF2B5EF4-FFF2-40B4-BE49-F238E27FC236}">
                <a16:creationId xmlns:a16="http://schemas.microsoft.com/office/drawing/2014/main" id="{BFDD7076-7879-4C8C-BA21-12ED2497C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4048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" name="AutoShape 4" descr="スマートフォン・スマホのイラスト｜商用可・フリーイラスト素材｜ソコスト">
            <a:extLst>
              <a:ext uri="{FF2B5EF4-FFF2-40B4-BE49-F238E27FC236}">
                <a16:creationId xmlns:a16="http://schemas.microsoft.com/office/drawing/2014/main" id="{5DAB771D-F8A2-4323-A582-345FFCF80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6447" y="4114799"/>
            <a:ext cx="2269093" cy="226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77B0966-3BED-4C06-95FB-B4D54B393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1970" y="-28770"/>
            <a:ext cx="6384943" cy="825836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6BCDA8B-B535-4B1B-871E-9FACF43A6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787" y="-632556"/>
            <a:ext cx="3351098" cy="3351098"/>
          </a:xfrm>
          <a:prstGeom prst="rect">
            <a:avLst/>
          </a:prstGeom>
          <a:effectLst>
            <a:glow rad="165100">
              <a:schemeClr val="tx1"/>
            </a:glo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118633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　　　</a:t>
            </a:r>
            <a:r>
              <a:rPr lang="en-US" sz="660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が目指すもの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87353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「映え疲れ」からの解放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自撮りのための準備や加工のプレッシャーからユーザーを解放し、自然体な自己表現を促進する。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他者との関係性強化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14873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写真を撮り合う行為を通じて、リアルなコミュニケーションを創出し、人との繋がりを深める。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投稿の質の向上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414873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1日3枚の制限により、一枚一枚の写真に込められた物語や意味を大切にする文化を育む。</a:t>
            </a:r>
            <a:endParaRPr lang="en-US" sz="175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38B4A9B-2134-4B7E-A173-CD4AC5A0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9" y="356544"/>
            <a:ext cx="6986612" cy="1659576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118633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ターゲットユーザー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763310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029117" y="3587352"/>
            <a:ext cx="381714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SNS</a:t>
            </a: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疲れを感じている若者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18981" y="441127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ja-JP" altLang="en-US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「映え」志向の</a:t>
            </a: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SNS</a:t>
            </a:r>
            <a:r>
              <a:rPr lang="ja-JP" altLang="en-US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に疲弊し、より自然な交流を求めている。</a:t>
            </a:r>
            <a:endParaRPr lang="ja-JP" altLang="en-US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  <a:cs typeface="Open Sans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308402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飾らない日常を共有したい人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41127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加工されていないリアルな瞬間を共有し、共感を求める。</a:t>
            </a:r>
            <a:endParaRPr lang="en-US" altLang="ja-JP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27906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新たな</a:t>
            </a:r>
            <a:r>
              <a:rPr lang="en-US" altLang="ja-JP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SNS</a:t>
            </a: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体験に興味が</a:t>
            </a:r>
            <a:endParaRPr lang="en-US" altLang="ja-JP" sz="2650" b="1">
              <a:ln>
                <a:solidFill>
                  <a:schemeClr val="tx1">
                    <a:lumMod val="95000"/>
                  </a:schemeClr>
                </a:solidFill>
              </a:ln>
              <a:solidFill>
                <a:srgbClr val="333F7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Unbounded Bold" pitchFamily="34" charset="-120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ある人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7" y="441735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既存のSNSとは異なるコンセプトに魅力を感じる。</a:t>
            </a:r>
            <a:endParaRPr lang="en-US" altLang="ja-JP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22F0065-57DD-42C1-B503-E73B46EE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0" y="2695039"/>
            <a:ext cx="566976" cy="566976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E5DA78A3-8FB3-4B09-AD71-F83C52FD3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8402" y="2695039"/>
            <a:ext cx="566976" cy="566976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50929E78-5DF1-4695-A82E-4FCB6373C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573" y="2691665"/>
            <a:ext cx="566976" cy="566976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8766A78-F656-4EA6-BC70-8137C0541F43}"/>
              </a:ext>
            </a:extLst>
          </p:cNvPr>
          <p:cNvSpPr/>
          <p:nvPr/>
        </p:nvSpPr>
        <p:spPr>
          <a:xfrm>
            <a:off x="1448791" y="6616548"/>
            <a:ext cx="11732699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主に</a:t>
            </a:r>
            <a:r>
              <a:rPr lang="en-US" altLang="ja-JP" sz="4000">
                <a:ln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10</a:t>
            </a:r>
            <a:r>
              <a:rPr lang="en-US" altLang="ja-JP" sz="400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代後半</a:t>
            </a: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から</a:t>
            </a:r>
            <a:r>
              <a:rPr lang="en-US" altLang="ja-JP" sz="4000">
                <a:ln>
                  <a:solidFill>
                    <a:schemeClr val="bg1"/>
                  </a:solidFill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20代後半</a:t>
            </a: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の若者を対象とする。</a:t>
            </a:r>
            <a:endParaRPr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31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516456" y="1608130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写真の選択</a:t>
            </a:r>
            <a:endParaRPr lang="en-US" sz="36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16456" y="2012585"/>
            <a:ext cx="34198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アルバムから他者が撮影した写真を選ぶ。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16456" y="2917818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同意の確認</a:t>
            </a:r>
            <a:endParaRPr lang="en-US" sz="36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16456" y="3322273"/>
            <a:ext cx="440090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他者撮影写真であることのチェックボックスに同意。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16456" y="4331292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メンション（任意）</a:t>
            </a:r>
            <a:endParaRPr lang="en-US" sz="36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16456" y="4735748"/>
            <a:ext cx="329600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写真を撮ってくれた人をタグ付けする。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5417" y="5799822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投稿枚数制限</a:t>
            </a:r>
            <a:endParaRPr lang="en-US" sz="36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09783" y="6260283"/>
            <a:ext cx="332164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1日3枚。超過時は広告視聴または課金。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535417" y="7109509"/>
            <a:ext cx="304002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キャプション・ハッシュタグ</a:t>
            </a:r>
            <a:endParaRPr lang="en-US" sz="36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35417" y="7513965"/>
            <a:ext cx="28197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任意で追加し、投稿を完了する。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90DB51F1-CAC1-47DA-A7EE-CA329A5D4CE0}"/>
              </a:ext>
            </a:extLst>
          </p:cNvPr>
          <p:cNvSpPr/>
          <p:nvPr/>
        </p:nvSpPr>
        <p:spPr>
          <a:xfrm>
            <a:off x="654844" y="589883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写真投稿の具体的な流れ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FA547758-5B1A-4A3A-B693-14350FA6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6" y="3998076"/>
            <a:ext cx="1024206" cy="1405629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7168DE9D-F4B1-46A2-A144-D0D4AC4C0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5" y="5411957"/>
            <a:ext cx="1024206" cy="1405629"/>
          </a:xfrm>
          <a:prstGeom prst="rect">
            <a:avLst/>
          </a:prstGeom>
        </p:spPr>
      </p:pic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59A1C749-A471-4F85-839A-01946CB96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6" y="2603721"/>
            <a:ext cx="1024206" cy="1405629"/>
          </a:xfrm>
          <a:prstGeom prst="rect">
            <a:avLst/>
          </a:prstGeom>
        </p:spPr>
      </p:pic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AF48ACC6-66EB-4912-AC99-EB9BC1A55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3881" y="2525107"/>
            <a:ext cx="300495" cy="280124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09B824E-04C4-4C4B-8ED1-F1B60C298918}"/>
              </a:ext>
            </a:extLst>
          </p:cNvPr>
          <p:cNvSpPr txBox="1"/>
          <p:nvPr/>
        </p:nvSpPr>
        <p:spPr>
          <a:xfrm>
            <a:off x="675990" y="3171194"/>
            <a:ext cx="407876" cy="337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3B3C42"/>
                </a:solidFill>
              </a:rPr>
              <a:t>✓</a:t>
            </a:r>
          </a:p>
        </p:txBody>
      </p:sp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94BCBF1B-E224-4054-88A3-D55237375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05" y="6817587"/>
            <a:ext cx="1024206" cy="1405629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63C965-C228-4438-88B0-461E93DE7F29}"/>
              </a:ext>
            </a:extLst>
          </p:cNvPr>
          <p:cNvSpPr/>
          <p:nvPr/>
        </p:nvSpPr>
        <p:spPr>
          <a:xfrm>
            <a:off x="731336" y="7374182"/>
            <a:ext cx="332343" cy="33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>
                <a:solidFill>
                  <a:srgbClr val="3B3C42"/>
                </a:solidFill>
              </a:rPr>
              <a:t>#</a:t>
            </a:r>
            <a:endParaRPr kumimoji="1" lang="ja-JP" altLang="en-US">
              <a:solidFill>
                <a:srgbClr val="3B3C42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0056043-D2B1-46EA-83F5-EC9BAC79BE64}"/>
              </a:ext>
            </a:extLst>
          </p:cNvPr>
          <p:cNvGrpSpPr/>
          <p:nvPr/>
        </p:nvGrpSpPr>
        <p:grpSpPr>
          <a:xfrm>
            <a:off x="367829" y="1210701"/>
            <a:ext cx="1024206" cy="1405629"/>
            <a:chOff x="367829" y="1210701"/>
            <a:chExt cx="1024206" cy="1405629"/>
          </a:xfrm>
        </p:grpSpPr>
        <p:pic>
          <p:nvPicPr>
            <p:cNvPr id="25" name="Image 0" descr="preencoded.png">
              <a:extLst>
                <a:ext uri="{FF2B5EF4-FFF2-40B4-BE49-F238E27FC236}">
                  <a16:creationId xmlns:a16="http://schemas.microsoft.com/office/drawing/2014/main" id="{DDB54753-FD72-48F2-B3B7-9E52A0A6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7829" y="1210701"/>
              <a:ext cx="1024206" cy="1405629"/>
            </a:xfrm>
            <a:prstGeom prst="rect">
              <a:avLst/>
            </a:prstGeom>
          </p:spPr>
        </p:pic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941A9554-9CD3-4024-B18A-3F48C9E88147}"/>
                </a:ext>
              </a:extLst>
            </p:cNvPr>
            <p:cNvSpPr/>
            <p:nvPr/>
          </p:nvSpPr>
          <p:spPr>
            <a:xfrm>
              <a:off x="614967" y="1691846"/>
              <a:ext cx="529924" cy="504082"/>
            </a:xfrm>
            <a:prstGeom prst="ellipse">
              <a:avLst/>
            </a:prstGeom>
            <a:solidFill>
              <a:srgbClr val="EF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D56FCDBF-4F59-4935-BAF2-7400AE6E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142" y="1764591"/>
              <a:ext cx="298730" cy="280440"/>
            </a:xfrm>
            <a:prstGeom prst="rect">
              <a:avLst/>
            </a:prstGeom>
          </p:spPr>
        </p:pic>
      </p:grpSp>
      <p:pic>
        <p:nvPicPr>
          <p:cNvPr id="55" name="図 54">
            <a:extLst>
              <a:ext uri="{FF2B5EF4-FFF2-40B4-BE49-F238E27FC236}">
                <a16:creationId xmlns:a16="http://schemas.microsoft.com/office/drawing/2014/main" id="{94D19D4D-B795-477F-B013-B68F4EDF10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3270" y="0"/>
            <a:ext cx="58583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94512" y="1660921"/>
            <a:ext cx="3214807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タイムライン</a:t>
            </a:r>
            <a:endParaRPr lang="en-US" sz="4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30362" y="1660921"/>
            <a:ext cx="3214807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プロフィール</a:t>
            </a:r>
            <a:endParaRPr lang="en-US" sz="4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01B94090-11B7-42AF-8050-ECE8C84E3837}"/>
              </a:ext>
            </a:extLst>
          </p:cNvPr>
          <p:cNvSpPr/>
          <p:nvPr/>
        </p:nvSpPr>
        <p:spPr>
          <a:xfrm>
            <a:off x="4500681" y="58600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タイムラインとプロフィール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C733B40-C74B-42A0-B3CA-15FA2896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81" y="2175539"/>
            <a:ext cx="2974168" cy="35895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35C19B-624E-4BF6-B52D-285906EA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22" y="2062757"/>
            <a:ext cx="2494185" cy="4844819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1AFB38A-7EF8-4B06-8BEB-06F40A0D7968}"/>
              </a:ext>
            </a:extLst>
          </p:cNvPr>
          <p:cNvSpPr/>
          <p:nvPr/>
        </p:nvSpPr>
        <p:spPr>
          <a:xfrm>
            <a:off x="-440674" y="7285270"/>
            <a:ext cx="16382082" cy="234027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glow rad="3429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4"/>
          <p:cNvSpPr/>
          <p:nvPr/>
        </p:nvSpPr>
        <p:spPr>
          <a:xfrm>
            <a:off x="527941" y="7470586"/>
            <a:ext cx="6747945" cy="82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ja-JP" sz="28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友人やおすすめの他者撮影写真が時系列で表示される</a:t>
            </a:r>
            <a:endParaRPr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50F1DA8-84C2-4275-9CF8-E6427F61653F}"/>
              </a:ext>
            </a:extLst>
          </p:cNvPr>
          <p:cNvCxnSpPr>
            <a:cxnSpLocks/>
          </p:cNvCxnSpPr>
          <p:nvPr/>
        </p:nvCxnSpPr>
        <p:spPr>
          <a:xfrm>
            <a:off x="7315199" y="1255923"/>
            <a:ext cx="0" cy="8516038"/>
          </a:xfrm>
          <a:prstGeom prst="line">
            <a:avLst/>
          </a:prstGeom>
          <a:ln w="127000" cap="rnd"/>
          <a:effectLst>
            <a:glow rad="1778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1779" y="1439584"/>
            <a:ext cx="60825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5400" b="1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Unbounded Bold" pitchFamily="34" charset="-120"/>
              </a:rPr>
              <a:t>独自の特殊機能</a:t>
            </a:r>
            <a:endParaRPr 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06410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675930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6" name="Shape 3"/>
          <p:cNvSpPr/>
          <p:nvPr/>
        </p:nvSpPr>
        <p:spPr>
          <a:xfrm>
            <a:off x="4231779" y="23662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6A68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5852" y="2570321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3273385"/>
            <a:ext cx="37384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【</a:t>
            </a:r>
            <a:r>
              <a:rPr lang="en-US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撮り合いチャレンジ</a:t>
            </a: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】</a:t>
            </a:r>
            <a:endParaRPr lang="en-US" sz="2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51084" y="383476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特定のテーマで友人同士が写真を撮り合う企画を定期開催。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113377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99145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2" name="Shape 8"/>
          <p:cNvSpPr/>
          <p:nvPr/>
        </p:nvSpPr>
        <p:spPr>
          <a:xfrm>
            <a:off x="4231779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6A68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5852" y="4885849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1084" y="55889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【</a:t>
            </a:r>
            <a:r>
              <a:rPr lang="ja-JP" altLang="en-US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撮影者スコア</a:t>
            </a: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】</a:t>
            </a:r>
            <a:endParaRPr lang="en-US" sz="2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051084" y="596340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ja-JP" altLang="en-US" sz="1600">
                <a:solidFill>
                  <a:schemeClr val="bg1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投稿された写真ごとに「誰が撮ったか」が紐づくため、撮影者にも評価を還元できる仕組み。</a:t>
            </a:r>
            <a:endParaRPr lang="en-US" sz="1750" dirty="0">
              <a:solidFill>
                <a:schemeClr val="bg1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39B5468-D57A-4A34-8ED7-01E90785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4901" y="1020951"/>
            <a:ext cx="4912930" cy="1167001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655721F-AFD8-48F1-A339-0DE2F67E9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842"/>
            <a:ext cx="60734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0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</a:t>
            </a:r>
            <a:r>
              <a:rPr lang="en-US" sz="60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がもたらす成果</a:t>
            </a:r>
            <a:endParaRPr lang="en-US" sz="6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29445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精神的負担の軽減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85393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自撮りのプレッシャーから解放され、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SNSを気楽に楽しめる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29445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関係性の強化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85393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写真を通じた交流で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、友人や家族との絆が深まる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0655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新しい自己発見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4310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他者から見た自身の姿を知り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、新たな一面を発見する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0655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リアルな体験の重視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4310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オンラインだけでなく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、現実世界での体験価値が高まる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57E1D0D-25C0-4219-86C4-28ACF1F22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9554" y="730372"/>
            <a:ext cx="5069849" cy="1204275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261" y="2336720"/>
            <a:ext cx="719220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収益化モデル：広告とプレミアム機能</a:t>
            </a:r>
            <a:endParaRPr lang="en-US" sz="33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3545" y="1649254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広告収入</a:t>
            </a:r>
            <a:endParaRPr lang="en-US" sz="25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74263" y="1980899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投稿回数制限に達した際、広告視聴で回復オプションを提供。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2019" y="1649254"/>
            <a:ext cx="3482459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プレミアム機能（課金）</a:t>
            </a:r>
            <a:endParaRPr lang="en-US" sz="25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2019" y="2260044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投稿枚数上限の解放/追加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2019" y="2674144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高画質保存機能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2019" y="3088243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プライベートグループ作成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82019" y="3502343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期間限定エフェクト・スタンプ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019" y="4081105"/>
            <a:ext cx="1950720" cy="195072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6DAB102-9FD5-429F-AACA-17126965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261" y="2812255"/>
            <a:ext cx="4743947" cy="499362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E816226A-0851-4A06-8457-ABF8B0BFA242}"/>
              </a:ext>
            </a:extLst>
          </p:cNvPr>
          <p:cNvSpPr/>
          <p:nvPr/>
        </p:nvSpPr>
        <p:spPr>
          <a:xfrm>
            <a:off x="654844" y="589883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収益化モデル</a:t>
            </a:r>
            <a:r>
              <a:rPr lang="en-US" altLang="ja-JP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:</a:t>
            </a: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広告とプレミアム機能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ギャラリー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186</TotalTime>
  <Words>274</Words>
  <Application>Microsoft Office PowerPoint</Application>
  <PresentationFormat>ユーザー設定</PresentationFormat>
  <Paragraphs>76</Paragraphs>
  <Slides>10</Slides>
  <Notes>9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4" baseType="lpstr">
      <vt:lpstr>HGP創英ﾌﾟﾚｾﾞﾝｽEB</vt:lpstr>
      <vt:lpstr>HGP創英角ｺﾞｼｯｸUB</vt:lpstr>
      <vt:lpstr>HGS創英角ｺﾞｼｯｸUB</vt:lpstr>
      <vt:lpstr>Unbounded Bold</vt:lpstr>
      <vt:lpstr>Cooper Black</vt:lpstr>
      <vt:lpstr>HG丸ｺﾞｼｯｸM-PRO</vt:lpstr>
      <vt:lpstr>游ゴシック</vt:lpstr>
      <vt:lpstr>Arial</vt:lpstr>
      <vt:lpstr>游ゴシック Light</vt:lpstr>
      <vt:lpstr>Rockwell</vt:lpstr>
      <vt:lpstr>HGS明朝E</vt:lpstr>
      <vt:lpstr>HGP明朝E</vt:lpstr>
      <vt:lpstr>Open Sans</vt:lpstr>
      <vt:lpstr>ギャラリー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lastModifiedBy>臼井　歩睦</cp:lastModifiedBy>
  <cp:revision>26</cp:revision>
  <dcterms:created xsi:type="dcterms:W3CDTF">2025-11-25T00:40:52Z</dcterms:created>
  <dcterms:modified xsi:type="dcterms:W3CDTF">2025-11-26T07:32:33Z</dcterms:modified>
</cp:coreProperties>
</file>